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74" r:id="rId9"/>
    <p:sldId id="263" r:id="rId10"/>
    <p:sldId id="275" r:id="rId11"/>
    <p:sldId id="309" r:id="rId12"/>
    <p:sldId id="310" r:id="rId13"/>
    <p:sldId id="264" r:id="rId14"/>
    <p:sldId id="311" r:id="rId15"/>
    <p:sldId id="312" r:id="rId16"/>
    <p:sldId id="313" r:id="rId17"/>
    <p:sldId id="314" r:id="rId18"/>
    <p:sldId id="265" r:id="rId19"/>
    <p:sldId id="317" r:id="rId20"/>
    <p:sldId id="318" r:id="rId21"/>
    <p:sldId id="273" r:id="rId22"/>
  </p:sldIdLst>
  <p:sldSz cx="18288000" cy="10287000"/>
  <p:notesSz cx="6858000" cy="9144000"/>
  <p:embeddedFontLst>
    <p:embeddedFont>
      <p:font typeface="Clear Sans" panose="020B0604020202020204" charset="0"/>
      <p:regular r:id="rId23"/>
    </p:embeddedFont>
    <p:embeddedFont>
      <p:font typeface="Clear Sans Light" panose="020B0604020202020204" charset="0"/>
      <p:regular r:id="rId24"/>
    </p:embeddedFont>
    <p:embeddedFont>
      <p:font typeface="Encode Sans Semi-Bold" panose="020B0604020202020204" charset="0"/>
      <p:regular r:id="rId25"/>
    </p:embeddedFont>
    <p:embeddedFont>
      <p:font typeface="General Sans" panose="020B0604020202020204" charset="0"/>
      <p:regular r:id="rId26"/>
    </p:embeddedFont>
    <p:embeddedFont>
      <p:font typeface="General Sans Light" panose="020B0604020202020204" charset="0"/>
      <p:regular r:id="rId27"/>
    </p:embeddedFont>
    <p:embeddedFont>
      <p:font typeface="General Sans Variable Bold" panose="020B0604020202020204" charset="0"/>
      <p:regular r:id="rId28"/>
    </p:embeddedFont>
    <p:embeddedFont>
      <p:font typeface="Questrial" pitchFamily="2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03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diana.sourcing3.ariba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 noProof="0" dirty="0"/>
          </a:p>
        </p:txBody>
      </p:sp>
      <p:sp>
        <p:nvSpPr>
          <p:cNvPr id="4" name="TextBox 4"/>
          <p:cNvSpPr txBox="1"/>
          <p:nvPr/>
        </p:nvSpPr>
        <p:spPr>
          <a:xfrm>
            <a:off x="2287359" y="3148891"/>
            <a:ext cx="12741626" cy="2744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656"/>
              </a:lnSpc>
            </a:pPr>
            <a:r>
              <a:rPr lang="es-SV" sz="9266" b="1" noProof="0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Manual de</a:t>
            </a:r>
            <a:br>
              <a:rPr lang="es-SV" sz="9266" b="1" noProof="0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</a:br>
            <a:r>
              <a:rPr lang="es-SV" sz="9266" b="1" noProof="0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SAP Ariba SLP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87051" y="6436973"/>
            <a:ext cx="671482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s-SV" sz="2800" noProof="0" dirty="0">
                <a:solidFill>
                  <a:srgbClr val="FFFFFF"/>
                </a:solidFill>
                <a:latin typeface="Clear Sans"/>
                <a:ea typeface="Clear Sans"/>
                <a:cs typeface="Clear Sans"/>
                <a:sym typeface="Clear Sans"/>
              </a:rPr>
              <a:t>Solicitud de proveedor – Rol Aprobador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898351" y="-1182"/>
            <a:ext cx="6389649" cy="10246120"/>
            <a:chOff x="0" y="0"/>
            <a:chExt cx="8519532" cy="1366149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99777" cy="6891492"/>
            </a:xfrm>
            <a:custGeom>
              <a:avLst/>
              <a:gdLst/>
              <a:ahLst/>
              <a:cxnLst/>
              <a:rect l="l" t="t" r="r" b="b"/>
              <a:pathLst>
                <a:path w="8499777" h="6891492">
                  <a:moveTo>
                    <a:pt x="0" y="0"/>
                  </a:moveTo>
                  <a:lnTo>
                    <a:pt x="8499777" y="0"/>
                  </a:lnTo>
                  <a:lnTo>
                    <a:pt x="8499777" y="6891492"/>
                  </a:lnTo>
                  <a:lnTo>
                    <a:pt x="0" y="68914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  <p:sp>
          <p:nvSpPr>
            <p:cNvPr id="8" name="Freeform 8"/>
            <p:cNvSpPr/>
            <p:nvPr/>
          </p:nvSpPr>
          <p:spPr>
            <a:xfrm rot="-10800000">
              <a:off x="0" y="7112079"/>
              <a:ext cx="8519532" cy="6549415"/>
            </a:xfrm>
            <a:custGeom>
              <a:avLst/>
              <a:gdLst/>
              <a:ahLst/>
              <a:cxnLst/>
              <a:rect l="l" t="t" r="r" b="b"/>
              <a:pathLst>
                <a:path w="8519532" h="6549415">
                  <a:moveTo>
                    <a:pt x="0" y="0"/>
                  </a:moveTo>
                  <a:lnTo>
                    <a:pt x="8519532" y="0"/>
                  </a:lnTo>
                  <a:lnTo>
                    <a:pt x="8519532" y="6549415"/>
                  </a:lnTo>
                  <a:lnTo>
                    <a:pt x="0" y="654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B5B509E-AECB-859F-228B-BB7943BFB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531DC958-45F6-3024-8DD3-2B45DE277F3C}"/>
              </a:ext>
            </a:extLst>
          </p:cNvPr>
          <p:cNvSpPr txBox="1"/>
          <p:nvPr/>
        </p:nvSpPr>
        <p:spPr>
          <a:xfrm>
            <a:off x="2287051" y="7889548"/>
            <a:ext cx="671482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s-SV" sz="2800" noProof="0" dirty="0">
                <a:solidFill>
                  <a:srgbClr val="FDA303"/>
                </a:solidFill>
                <a:latin typeface="Clear Sans"/>
                <a:ea typeface="Clear Sans"/>
                <a:cs typeface="Clear Sans"/>
                <a:sym typeface="Clear Sans"/>
              </a:rPr>
              <a:t>Enero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5DB222-11F1-A7D3-CBE1-57F03D7AA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2A746D9-1ECD-FB43-329B-655688BDB708}"/>
              </a:ext>
            </a:extLst>
          </p:cNvPr>
          <p:cNvSpPr txBox="1"/>
          <p:nvPr/>
        </p:nvSpPr>
        <p:spPr>
          <a:xfrm>
            <a:off x="15659835" y="8505497"/>
            <a:ext cx="2435660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99" dirty="0">
                <a:solidFill>
                  <a:srgbClr val="FFFFFF">
                    <a:alpha val="14902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05.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EABA233-5444-6F74-1F38-C8248C7EC12F}"/>
              </a:ext>
            </a:extLst>
          </p:cNvPr>
          <p:cNvSpPr/>
          <p:nvPr/>
        </p:nvSpPr>
        <p:spPr>
          <a:xfrm>
            <a:off x="1028700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B2EE8B9-0B70-A066-80F1-DDEF85B89B27}"/>
              </a:ext>
            </a:extLst>
          </p:cNvPr>
          <p:cNvSpPr txBox="1"/>
          <p:nvPr/>
        </p:nvSpPr>
        <p:spPr>
          <a:xfrm>
            <a:off x="3215877" y="930203"/>
            <a:ext cx="13195197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530"/>
              </a:lnSpc>
            </a:pP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Crear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  <a:p>
            <a:pPr algn="l">
              <a:lnSpc>
                <a:spcPts val="7530"/>
              </a:lnSpc>
            </a:pP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58BCB1B-B421-046F-BE17-5EAA9F372992}"/>
              </a:ext>
            </a:extLst>
          </p:cNvPr>
          <p:cNvSpPr txBox="1"/>
          <p:nvPr/>
        </p:nvSpPr>
        <p:spPr>
          <a:xfrm>
            <a:off x="1028700" y="2404452"/>
            <a:ext cx="14895490" cy="1405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800"/>
              </a:lnSpc>
              <a:buFont typeface="+mj-lt"/>
              <a:buAutoNum type="arabicPeriod" startAt="3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Si al revisar la Solicitud de proveedor, identifica que es procedente, haga clic en el botón 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Aprobar</a:t>
            </a:r>
          </a:p>
          <a:p>
            <a:pPr marL="457200" indent="-457200" algn="l">
              <a:lnSpc>
                <a:spcPts val="2800"/>
              </a:lnSpc>
              <a:buFont typeface="+mj-lt"/>
              <a:buAutoNum type="arabicPeriod" startAt="4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 Puede agregar un comentario de forma (opcional)</a:t>
            </a:r>
          </a:p>
          <a:p>
            <a:pPr marL="457200" indent="-457200" algn="l">
              <a:lnSpc>
                <a:spcPts val="2800"/>
              </a:lnSpc>
              <a:buFont typeface="+mj-lt"/>
              <a:buAutoNum type="arabicPeriod" startAt="4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en el botón 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Confirmar</a:t>
            </a: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 para continuar</a:t>
            </a:r>
          </a:p>
          <a:p>
            <a:pPr marL="457200" indent="-457200" algn="l">
              <a:lnSpc>
                <a:spcPts val="2800"/>
              </a:lnSpc>
              <a:buFont typeface="+mj-lt"/>
              <a:buAutoNum type="arabicPeriod" startAt="4"/>
            </a:pPr>
            <a:endParaRPr lang="es-MX" sz="2000" dirty="0">
              <a:solidFill>
                <a:srgbClr val="FFFFFF"/>
              </a:solidFill>
              <a:latin typeface="General Sans"/>
              <a:ea typeface="General Sans"/>
              <a:cs typeface="General Sans"/>
              <a:sym typeface="General Sans"/>
            </a:endParaRPr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4CD664B2-CAF4-B09C-9B23-A5623C37C742}"/>
              </a:ext>
            </a:extLst>
          </p:cNvPr>
          <p:cNvSpPr/>
          <p:nvPr/>
        </p:nvSpPr>
        <p:spPr>
          <a:xfrm flipV="1">
            <a:off x="3216190" y="1968770"/>
            <a:ext cx="12708000" cy="19034"/>
          </a:xfrm>
          <a:prstGeom prst="line">
            <a:avLst/>
          </a:prstGeom>
          <a:ln w="47625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pic>
        <p:nvPicPr>
          <p:cNvPr id="6" name="Imagen 2">
            <a:extLst>
              <a:ext uri="{FF2B5EF4-FFF2-40B4-BE49-F238E27FC236}">
                <a16:creationId xmlns:a16="http://schemas.microsoft.com/office/drawing/2014/main" id="{6EC18032-4E5F-F2DB-4FE4-A5C08C4EE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10" y="3784577"/>
            <a:ext cx="12448375" cy="57355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n 7">
            <a:extLst>
              <a:ext uri="{FF2B5EF4-FFF2-40B4-BE49-F238E27FC236}">
                <a16:creationId xmlns:a16="http://schemas.microsoft.com/office/drawing/2014/main" id="{24C056AE-B3CB-0B8E-E0C0-6234B5D53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5485" y="4338469"/>
            <a:ext cx="6402506" cy="325708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7688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779032-D7DA-5EFA-6A43-8AD8AD37B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7E27969-4E02-6014-E314-F1ECEDBCF691}"/>
              </a:ext>
            </a:extLst>
          </p:cNvPr>
          <p:cNvSpPr txBox="1"/>
          <p:nvPr/>
        </p:nvSpPr>
        <p:spPr>
          <a:xfrm>
            <a:off x="15659835" y="8505497"/>
            <a:ext cx="2435660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99" dirty="0">
                <a:solidFill>
                  <a:srgbClr val="FFFFFF">
                    <a:alpha val="14902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05.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C28A7A2-B32D-D993-A9FE-9F3560A93BA2}"/>
              </a:ext>
            </a:extLst>
          </p:cNvPr>
          <p:cNvSpPr/>
          <p:nvPr/>
        </p:nvSpPr>
        <p:spPr>
          <a:xfrm>
            <a:off x="1028700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02B3F65-C223-C94F-7315-FD5F48B9A894}"/>
              </a:ext>
            </a:extLst>
          </p:cNvPr>
          <p:cNvSpPr txBox="1"/>
          <p:nvPr/>
        </p:nvSpPr>
        <p:spPr>
          <a:xfrm>
            <a:off x="3215877" y="930203"/>
            <a:ext cx="13195197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530"/>
              </a:lnSpc>
            </a:pP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Crear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  <a:p>
            <a:pPr algn="l">
              <a:lnSpc>
                <a:spcPts val="7530"/>
              </a:lnSpc>
            </a:pP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CFAD3FE-F6D4-E7A6-5E41-D6B3A44F0B78}"/>
              </a:ext>
            </a:extLst>
          </p:cNvPr>
          <p:cNvSpPr txBox="1"/>
          <p:nvPr/>
        </p:nvSpPr>
        <p:spPr>
          <a:xfrm>
            <a:off x="1028700" y="2404452"/>
            <a:ext cx="14895490" cy="687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800"/>
              </a:lnSpc>
              <a:buFont typeface="+mj-lt"/>
              <a:buAutoNum type="arabicPeriod" startAt="6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El sistema indicará que la tarea está en curso</a:t>
            </a:r>
          </a:p>
          <a:p>
            <a:pPr marL="457200" indent="-457200" algn="l">
              <a:lnSpc>
                <a:spcPts val="2800"/>
              </a:lnSpc>
              <a:buFont typeface="+mj-lt"/>
              <a:buAutoNum type="arabicPeriod" startAt="6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en el botón 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Completado </a:t>
            </a: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para finalizar</a:t>
            </a:r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40DDB61C-EC9C-4E12-07AA-8221032C0506}"/>
              </a:ext>
            </a:extLst>
          </p:cNvPr>
          <p:cNvSpPr/>
          <p:nvPr/>
        </p:nvSpPr>
        <p:spPr>
          <a:xfrm flipV="1">
            <a:off x="3216190" y="1968770"/>
            <a:ext cx="12708000" cy="19034"/>
          </a:xfrm>
          <a:prstGeom prst="line">
            <a:avLst/>
          </a:prstGeom>
          <a:ln w="47625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pic>
        <p:nvPicPr>
          <p:cNvPr id="8" name="Imagen 2">
            <a:extLst>
              <a:ext uri="{FF2B5EF4-FFF2-40B4-BE49-F238E27FC236}">
                <a16:creationId xmlns:a16="http://schemas.microsoft.com/office/drawing/2014/main" id="{BE6A887D-3B03-247E-6DD7-A48B9DFF9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52" y="3508596"/>
            <a:ext cx="14660099" cy="501508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87719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479999-102F-A996-4605-3E2FC36A3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40388E0-4504-F53C-B36A-51706D65FA5F}"/>
              </a:ext>
            </a:extLst>
          </p:cNvPr>
          <p:cNvSpPr/>
          <p:nvPr/>
        </p:nvSpPr>
        <p:spPr>
          <a:xfrm>
            <a:off x="2287513" y="7715970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CD25B73-9915-95AA-3130-08523DF6B83A}"/>
              </a:ext>
            </a:extLst>
          </p:cNvPr>
          <p:cNvSpPr txBox="1"/>
          <p:nvPr/>
        </p:nvSpPr>
        <p:spPr>
          <a:xfrm>
            <a:off x="2287359" y="3148891"/>
            <a:ext cx="8156052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656"/>
              </a:lnSpc>
            </a:pPr>
            <a:r>
              <a:rPr lang="es-MX" sz="9266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Solicitar Información Adicional</a:t>
            </a: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29FFF1D-B71C-5F09-E9F6-CF7B9642E931}"/>
              </a:ext>
            </a:extLst>
          </p:cNvPr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ED9AEC9-66BC-B611-0972-5E1849B80423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1F0E7C0-D032-5BA7-9195-957041D47593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218E47B-18AF-1FB2-CB6B-3600F419C5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369639-5BD5-472F-FD4C-CBEAF7F9052B}"/>
              </a:ext>
            </a:extLst>
          </p:cNvPr>
          <p:cNvSpPr txBox="1"/>
          <p:nvPr/>
        </p:nvSpPr>
        <p:spPr>
          <a:xfrm>
            <a:off x="2287359" y="7987001"/>
            <a:ext cx="914400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800">
                <a:solidFill>
                  <a:srgbClr val="FFFFFF"/>
                </a:solidFill>
                <a:latin typeface="Clear Sans"/>
                <a:ea typeface="Clear Sans"/>
                <a:cs typeface="Clear Sans"/>
              </a:defRPr>
            </a:lvl1pPr>
          </a:lstStyle>
          <a:p>
            <a:r>
              <a:rPr lang="es-MX" dirty="0">
                <a:sym typeface="Encode Sans Semi-Bold"/>
              </a:rPr>
              <a:t>en la Solicitud de proveedor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1135773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682148" y="7413592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50">
                <a:solidFill>
                  <a:srgbClr val="24272A">
                    <a:alpha val="1882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06.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20545" y="366994"/>
            <a:ext cx="11357613" cy="1677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MX" sz="5450" b="1" dirty="0">
                <a:solidFill>
                  <a:srgbClr val="FDA303"/>
                </a:solidFill>
                <a:latin typeface="Encode Sans Semi-Bold"/>
                <a:ea typeface="General Sans Variable Bold"/>
                <a:cs typeface="General Sans Variable Bold"/>
              </a:rPr>
              <a:t>Solicitar Información Adicional en Solicitud de Proveedor</a:t>
            </a:r>
            <a:endParaRPr lang="en-US" sz="5450" b="1" dirty="0">
              <a:solidFill>
                <a:srgbClr val="FDA303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9196" y="2253925"/>
            <a:ext cx="16285817" cy="100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Recibirá una notificación del Administrador de Ariba con el asunto “Acción necesaria: Aprobar solicitud para agregar [nombre de proveedor] como proveedor” 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Ingrese al enlace </a:t>
            </a:r>
            <a:r>
              <a:rPr lang="es-MX" sz="1924" b="1" u="sng" dirty="0">
                <a:solidFill>
                  <a:srgbClr val="FDA303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Haga clic aquí </a:t>
            </a: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para revisar y/o aprobar la solicitud </a:t>
            </a:r>
          </a:p>
        </p:txBody>
      </p:sp>
      <p:sp>
        <p:nvSpPr>
          <p:cNvPr id="7" name="Freeform 7"/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8" name="Imagen 6">
            <a:extLst>
              <a:ext uri="{FF2B5EF4-FFF2-40B4-BE49-F238E27FC236}">
                <a16:creationId xmlns:a16="http://schemas.microsoft.com/office/drawing/2014/main" id="{27208DA2-2067-010F-D5A9-6C1B45D5B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31" t="12856" b="11214"/>
          <a:stretch/>
        </p:blipFill>
        <p:spPr>
          <a:xfrm>
            <a:off x="859196" y="6061585"/>
            <a:ext cx="12480312" cy="39932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75A1A4F-43AC-D1E2-14A6-497799C348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348"/>
          <a:stretch/>
        </p:blipFill>
        <p:spPr>
          <a:xfrm>
            <a:off x="859196" y="3472532"/>
            <a:ext cx="12480312" cy="237950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6AE6F-0263-8E3D-7114-F574F2374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004693F-BDC3-1661-96F3-9DDB2FA2C26A}"/>
              </a:ext>
            </a:extLst>
          </p:cNvPr>
          <p:cNvSpPr txBox="1"/>
          <p:nvPr/>
        </p:nvSpPr>
        <p:spPr>
          <a:xfrm>
            <a:off x="15682148" y="7413592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50">
                <a:solidFill>
                  <a:srgbClr val="24272A">
                    <a:alpha val="1882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06.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96E9073-2EBC-0A8A-5671-D374F919E528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3C295D9-0EF6-E35B-4834-C98B386EE9FA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B7DDE0E8-49B5-8494-ADF0-D3D277B61BFB}"/>
              </a:ext>
            </a:extLst>
          </p:cNvPr>
          <p:cNvSpPr txBox="1"/>
          <p:nvPr/>
        </p:nvSpPr>
        <p:spPr>
          <a:xfrm>
            <a:off x="1420545" y="366994"/>
            <a:ext cx="11357613" cy="1677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MX" sz="5450" b="1" dirty="0">
                <a:solidFill>
                  <a:srgbClr val="FDA303"/>
                </a:solidFill>
                <a:latin typeface="Encode Sans Semi-Bold"/>
                <a:ea typeface="General Sans Variable Bold"/>
                <a:cs typeface="General Sans Variable Bold"/>
              </a:rPr>
              <a:t>Solicitar Información Adicional en Solicitud de Proveedor</a:t>
            </a:r>
            <a:endParaRPr lang="en-US" sz="5450" b="1" dirty="0">
              <a:solidFill>
                <a:srgbClr val="FDA303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BE262515-9BA6-E465-7101-67CD0E9CF7B1}"/>
              </a:ext>
            </a:extLst>
          </p:cNvPr>
          <p:cNvSpPr txBox="1"/>
          <p:nvPr/>
        </p:nvSpPr>
        <p:spPr>
          <a:xfrm>
            <a:off x="859196" y="2253925"/>
            <a:ext cx="16285817" cy="100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94"/>
              </a:lnSpc>
              <a:buFont typeface="+mj-lt"/>
              <a:buAutoNum type="arabicPeriod" startAt="3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Al ingresar verá los detalles de la Solicitud del proveedor a crear, tales como los datos básicos del proveedor, el grupo de artículos, entre otros.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 startAt="3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Aquí podrá identificar el </a:t>
            </a:r>
            <a:r>
              <a:rPr lang="es-MX" sz="1924" b="1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Solicitante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 startAt="3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Y en este campo, podrá consultar la fecha en la que fue Solicitado el proveedor.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38063AD-D4D2-579A-B7FE-711B501F0804}"/>
              </a:ext>
            </a:extLst>
          </p:cNvPr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10" name="Imagen 11">
            <a:extLst>
              <a:ext uri="{FF2B5EF4-FFF2-40B4-BE49-F238E27FC236}">
                <a16:creationId xmlns:a16="http://schemas.microsoft.com/office/drawing/2014/main" id="{400AD719-60CC-D31E-1B84-F2C2FA5F2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20" y="3547388"/>
            <a:ext cx="15595400" cy="63906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01192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09814-7556-9C98-7351-A57E4ACFB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B3AA5F0C-F67E-A306-96BA-511B346FAB50}"/>
              </a:ext>
            </a:extLst>
          </p:cNvPr>
          <p:cNvSpPr txBox="1"/>
          <p:nvPr/>
        </p:nvSpPr>
        <p:spPr>
          <a:xfrm>
            <a:off x="15682148" y="7413592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50" dirty="0">
                <a:solidFill>
                  <a:srgbClr val="24272A">
                    <a:alpha val="1882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06.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D5FD364-F8A5-40B8-D087-6B13DCBB060F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970686A-0475-BC67-1F8C-0A70F22647FD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0A00233A-AD3A-8E80-CB6D-156544455771}"/>
              </a:ext>
            </a:extLst>
          </p:cNvPr>
          <p:cNvSpPr txBox="1"/>
          <p:nvPr/>
        </p:nvSpPr>
        <p:spPr>
          <a:xfrm>
            <a:off x="1420545" y="366994"/>
            <a:ext cx="11357613" cy="1677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MX" sz="5450" b="1" dirty="0">
                <a:solidFill>
                  <a:srgbClr val="FDA303"/>
                </a:solidFill>
                <a:latin typeface="Encode Sans Semi-Bold"/>
                <a:ea typeface="General Sans Variable Bold"/>
                <a:cs typeface="General Sans Variable Bold"/>
              </a:rPr>
              <a:t>Solicitar Información Adicional en Solicitud de Proveedor</a:t>
            </a:r>
            <a:endParaRPr lang="en-US" sz="5450" b="1" dirty="0">
              <a:solidFill>
                <a:srgbClr val="FDA303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7DA05DCC-FF1C-0F13-1F29-97F37834B025}"/>
              </a:ext>
            </a:extLst>
          </p:cNvPr>
          <p:cNvSpPr txBox="1"/>
          <p:nvPr/>
        </p:nvSpPr>
        <p:spPr>
          <a:xfrm>
            <a:off x="859196" y="2253925"/>
            <a:ext cx="16285817" cy="1009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94"/>
              </a:lnSpc>
              <a:buFont typeface="+mj-lt"/>
              <a:buAutoNum type="arabicPeriod" startAt="6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Si al hacer la revisión identifica que hace falta información para darle continuidad al requerimiento haga clic en el botón </a:t>
            </a:r>
            <a:r>
              <a:rPr lang="es-MX" sz="1924" b="1" dirty="0">
                <a:solidFill>
                  <a:srgbClr val="FDA303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“Solicitud de información adicional”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 startAt="6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Argumente el por qué devuelve la Solicitud y haga clic en el botón </a:t>
            </a:r>
            <a:r>
              <a:rPr lang="es-MX" sz="1924" b="1" dirty="0">
                <a:solidFill>
                  <a:srgbClr val="FDA303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Confirmar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01B6BF1-BE15-2BC7-7BC4-0638FD78348D}"/>
              </a:ext>
            </a:extLst>
          </p:cNvPr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8" name="Imagen 9">
            <a:extLst>
              <a:ext uri="{FF2B5EF4-FFF2-40B4-BE49-F238E27FC236}">
                <a16:creationId xmlns:a16="http://schemas.microsoft.com/office/drawing/2014/main" id="{2B7B4C7E-CDC5-EC48-C1DD-A1F984339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09" y="3742160"/>
            <a:ext cx="12347081" cy="49753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n 14">
            <a:extLst>
              <a:ext uri="{FF2B5EF4-FFF2-40B4-BE49-F238E27FC236}">
                <a16:creationId xmlns:a16="http://schemas.microsoft.com/office/drawing/2014/main" id="{689FDBFE-ADF1-649E-334F-9FBE67AE29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68" t="9908" r="15000" b="9313"/>
          <a:stretch/>
        </p:blipFill>
        <p:spPr>
          <a:xfrm>
            <a:off x="10972800" y="5318186"/>
            <a:ext cx="5305245" cy="256853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79500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74EBC-B613-E96B-FFEF-3B6A6F51B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02C02D1-AD5A-7A9A-9377-6CCBC7056D94}"/>
              </a:ext>
            </a:extLst>
          </p:cNvPr>
          <p:cNvSpPr txBox="1"/>
          <p:nvPr/>
        </p:nvSpPr>
        <p:spPr>
          <a:xfrm>
            <a:off x="15682148" y="7413592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50" dirty="0">
                <a:solidFill>
                  <a:srgbClr val="24272A">
                    <a:alpha val="1882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06.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6D5F9704-F761-9717-A82B-F9CA6325EC4F}"/>
              </a:ext>
            </a:extLst>
          </p:cNvPr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D1DA697C-392E-C97C-4B6F-A08E9D2F5392}"/>
                </a:ext>
              </a:extLst>
            </p:cNvPr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17F00CAC-432B-BDB6-4B2D-E55767745575}"/>
              </a:ext>
            </a:extLst>
          </p:cNvPr>
          <p:cNvSpPr txBox="1"/>
          <p:nvPr/>
        </p:nvSpPr>
        <p:spPr>
          <a:xfrm>
            <a:off x="1420545" y="366994"/>
            <a:ext cx="11357613" cy="16773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s-MX" sz="5450" b="1" dirty="0">
                <a:solidFill>
                  <a:srgbClr val="FDA303"/>
                </a:solidFill>
                <a:latin typeface="Encode Sans Semi-Bold"/>
                <a:ea typeface="General Sans Variable Bold"/>
                <a:cs typeface="General Sans Variable Bold"/>
              </a:rPr>
              <a:t>Solicitar Información Adicional en Solicitud de Proveedor</a:t>
            </a:r>
            <a:endParaRPr lang="en-US" sz="5450" b="1" dirty="0">
              <a:solidFill>
                <a:srgbClr val="FDA303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893DF64-7348-7593-3786-A5D1E9A36B10}"/>
              </a:ext>
            </a:extLst>
          </p:cNvPr>
          <p:cNvSpPr txBox="1"/>
          <p:nvPr/>
        </p:nvSpPr>
        <p:spPr>
          <a:xfrm>
            <a:off x="859196" y="2253925"/>
            <a:ext cx="16285817" cy="662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94"/>
              </a:lnSpc>
              <a:buFont typeface="+mj-lt"/>
              <a:buAutoNum type="arabicPeriod" startAt="8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El sistema indicará que la tarea se ha completado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 startAt="8"/>
            </a:pP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Haga clic en el botón </a:t>
            </a:r>
            <a:r>
              <a:rPr lang="es-MX" sz="1924" b="1" dirty="0">
                <a:solidFill>
                  <a:srgbClr val="FDA303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Completado</a:t>
            </a:r>
            <a:r>
              <a:rPr lang="es-MX" sz="1924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 para finalizar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FEC129C-80E4-28AE-3791-EBB129BBE185}"/>
              </a:ext>
            </a:extLst>
          </p:cNvPr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10" name="Imagen 7">
            <a:extLst>
              <a:ext uri="{FF2B5EF4-FFF2-40B4-BE49-F238E27FC236}">
                <a16:creationId xmlns:a16="http://schemas.microsoft.com/office/drawing/2014/main" id="{7F5EE1F6-07F5-5D59-BF73-451E2A258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45" y="3200670"/>
            <a:ext cx="17406511" cy="407678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5732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D86193-4384-DF61-572C-1B5F86B61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4B3AAEEB-9D3B-8443-BB25-F2331F02C350}"/>
              </a:ext>
            </a:extLst>
          </p:cNvPr>
          <p:cNvSpPr/>
          <p:nvPr/>
        </p:nvSpPr>
        <p:spPr>
          <a:xfrm>
            <a:off x="2287821" y="7764094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 noProof="0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1DED2E9-2B3F-AAD9-E61F-B2A4DE5D0EF4}"/>
              </a:ext>
            </a:extLst>
          </p:cNvPr>
          <p:cNvGrpSpPr/>
          <p:nvPr/>
        </p:nvGrpSpPr>
        <p:grpSpPr>
          <a:xfrm>
            <a:off x="11898351" y="-1182"/>
            <a:ext cx="6389649" cy="10246120"/>
            <a:chOff x="0" y="0"/>
            <a:chExt cx="8519532" cy="13661494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2027F51-6B23-28E0-6803-BCE4AA1A75BF}"/>
                </a:ext>
              </a:extLst>
            </p:cNvPr>
            <p:cNvSpPr/>
            <p:nvPr/>
          </p:nvSpPr>
          <p:spPr>
            <a:xfrm>
              <a:off x="0" y="0"/>
              <a:ext cx="8499777" cy="6891492"/>
            </a:xfrm>
            <a:custGeom>
              <a:avLst/>
              <a:gdLst/>
              <a:ahLst/>
              <a:cxnLst/>
              <a:rect l="l" t="t" r="r" b="b"/>
              <a:pathLst>
                <a:path w="8499777" h="6891492">
                  <a:moveTo>
                    <a:pt x="0" y="0"/>
                  </a:moveTo>
                  <a:lnTo>
                    <a:pt x="8499777" y="0"/>
                  </a:lnTo>
                  <a:lnTo>
                    <a:pt x="8499777" y="6891492"/>
                  </a:lnTo>
                  <a:lnTo>
                    <a:pt x="0" y="68914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E4493C08-CAC8-3FDF-ABDE-88E5A0D99464}"/>
                </a:ext>
              </a:extLst>
            </p:cNvPr>
            <p:cNvSpPr/>
            <p:nvPr/>
          </p:nvSpPr>
          <p:spPr>
            <a:xfrm rot="-10800000">
              <a:off x="0" y="7112079"/>
              <a:ext cx="8519532" cy="6549415"/>
            </a:xfrm>
            <a:custGeom>
              <a:avLst/>
              <a:gdLst/>
              <a:ahLst/>
              <a:cxnLst/>
              <a:rect l="l" t="t" r="r" b="b"/>
              <a:pathLst>
                <a:path w="8519532" h="6549415">
                  <a:moveTo>
                    <a:pt x="0" y="0"/>
                  </a:moveTo>
                  <a:lnTo>
                    <a:pt x="8519532" y="0"/>
                  </a:lnTo>
                  <a:lnTo>
                    <a:pt x="8519532" y="6549415"/>
                  </a:lnTo>
                  <a:lnTo>
                    <a:pt x="0" y="654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77FF9D7-36C2-3AB3-82EE-A0934750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3A22C71-C013-13EB-6E93-714AB921D0F1}"/>
              </a:ext>
            </a:extLst>
          </p:cNvPr>
          <p:cNvSpPr txBox="1"/>
          <p:nvPr/>
        </p:nvSpPr>
        <p:spPr>
          <a:xfrm>
            <a:off x="2287359" y="3148891"/>
            <a:ext cx="8156052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656"/>
              </a:lnSpc>
            </a:pPr>
            <a:r>
              <a:rPr lang="es-MX" sz="9266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Aprobar Solicitud de Proveedor</a:t>
            </a:r>
          </a:p>
        </p:txBody>
      </p:sp>
    </p:spTree>
    <p:extLst>
      <p:ext uri="{BB962C8B-B14F-4D97-AF65-F5344CB8AC3E}">
        <p14:creationId xmlns:p14="http://schemas.microsoft.com/office/powerpoint/2010/main" val="1531183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15219" y="2368398"/>
            <a:ext cx="9376117" cy="1355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Recibirá una notificación del Administrador de Ariba con el asunto “Acción necesaria: Aprobar solicitud para agregar [nombre de proveedor] como proveedor” 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Ingrese al enlace </a:t>
            </a:r>
            <a:r>
              <a:rPr lang="es-MX" sz="1920" b="1" u="sng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aquí </a:t>
            </a: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para revisar y/o aprobar la solicitud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-126499" y="1534837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00"/>
              </a:lnSpc>
            </a:pPr>
            <a:r>
              <a:rPr lang="en-US" sz="13000">
                <a:solidFill>
                  <a:srgbClr val="303030">
                    <a:alpha val="9804"/>
                  </a:srgbClr>
                </a:solidFill>
                <a:latin typeface="Questrial"/>
                <a:ea typeface="Questrial"/>
                <a:cs typeface="Questrial"/>
                <a:sym typeface="Questrial"/>
              </a:rPr>
              <a:t>07.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3210766" y="0"/>
            <a:ext cx="5077234" cy="10287000"/>
            <a:chOff x="0" y="0"/>
            <a:chExt cx="1852189" cy="37527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52189" cy="3752726"/>
            </a:xfrm>
            <a:custGeom>
              <a:avLst/>
              <a:gdLst/>
              <a:ahLst/>
              <a:cxnLst/>
              <a:rect l="l" t="t" r="r" b="b"/>
              <a:pathLst>
                <a:path w="1852189" h="3752726">
                  <a:moveTo>
                    <a:pt x="0" y="0"/>
                  </a:moveTo>
                  <a:lnTo>
                    <a:pt x="1852189" y="0"/>
                  </a:lnTo>
                  <a:lnTo>
                    <a:pt x="1852189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620444" y="688394"/>
            <a:ext cx="8621700" cy="1443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Denegar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90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5891741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BA232F88-D8A1-06A0-C417-6D36330B83CF}"/>
              </a:ext>
            </a:extLst>
          </p:cNvPr>
          <p:cNvGrpSpPr/>
          <p:nvPr/>
        </p:nvGrpSpPr>
        <p:grpSpPr>
          <a:xfrm>
            <a:off x="11898351" y="62956"/>
            <a:ext cx="6349650" cy="10181982"/>
            <a:chOff x="0" y="0"/>
            <a:chExt cx="8466201" cy="13575976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BB7D612-9E70-9958-66D5-239DCF55FEB3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4579EB81-B09B-6D5C-FBFF-5EB1CE905752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pic>
        <p:nvPicPr>
          <p:cNvPr id="9" name="Imagen 6">
            <a:extLst>
              <a:ext uri="{FF2B5EF4-FFF2-40B4-BE49-F238E27FC236}">
                <a16:creationId xmlns:a16="http://schemas.microsoft.com/office/drawing/2014/main" id="{E9EEC44C-FDBE-25B8-B3EC-5574FC65833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31" t="12856" b="11214"/>
          <a:stretch/>
        </p:blipFill>
        <p:spPr>
          <a:xfrm>
            <a:off x="774247" y="6339184"/>
            <a:ext cx="11132140" cy="35618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Imagen 8">
            <a:extLst>
              <a:ext uri="{FF2B5EF4-FFF2-40B4-BE49-F238E27FC236}">
                <a16:creationId xmlns:a16="http://schemas.microsoft.com/office/drawing/2014/main" id="{94BD2AD1-DF68-78F9-AAC3-09D8F5BC827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0348"/>
          <a:stretch/>
        </p:blipFill>
        <p:spPr>
          <a:xfrm>
            <a:off x="774247" y="4035521"/>
            <a:ext cx="11132140" cy="212246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46E64-275B-EACE-DE3A-606034A42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8F09AB0-F005-9A4F-4873-6513672C65F4}"/>
              </a:ext>
            </a:extLst>
          </p:cNvPr>
          <p:cNvSpPr txBox="1"/>
          <p:nvPr/>
        </p:nvSpPr>
        <p:spPr>
          <a:xfrm>
            <a:off x="2615219" y="2703433"/>
            <a:ext cx="9376117" cy="1355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88"/>
              </a:lnSpc>
              <a:buFont typeface="+mj-lt"/>
              <a:buAutoNum type="arabicPeriod" startAt="3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Al ingresar verá los detalles de la Solicitud del proveedor a crear, tales como los datos básicos del proveedor, el grupo de artículos, entre otros.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 startAt="3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Aquí podrá identificar el </a:t>
            </a:r>
            <a:r>
              <a:rPr lang="es-MX" sz="1920" b="1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Solicitante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 startAt="3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Y en este campo, verá la fecha en la que fue Solicitado el proveedor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0E65FD9-754B-F8AF-F802-56605E5E67AA}"/>
              </a:ext>
            </a:extLst>
          </p:cNvPr>
          <p:cNvSpPr txBox="1"/>
          <p:nvPr/>
        </p:nvSpPr>
        <p:spPr>
          <a:xfrm>
            <a:off x="-126499" y="1534837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00"/>
              </a:lnSpc>
            </a:pPr>
            <a:r>
              <a:rPr lang="en-US" sz="13000">
                <a:solidFill>
                  <a:srgbClr val="303030">
                    <a:alpha val="9804"/>
                  </a:srgbClr>
                </a:solidFill>
                <a:latin typeface="Questrial"/>
                <a:ea typeface="Questrial"/>
                <a:cs typeface="Questrial"/>
                <a:sym typeface="Questrial"/>
              </a:rPr>
              <a:t>07.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9D1B352-EFBF-800C-C4C6-F8ECB04F1C7C}"/>
              </a:ext>
            </a:extLst>
          </p:cNvPr>
          <p:cNvGrpSpPr/>
          <p:nvPr/>
        </p:nvGrpSpPr>
        <p:grpSpPr>
          <a:xfrm>
            <a:off x="13210766" y="0"/>
            <a:ext cx="5077234" cy="10287000"/>
            <a:chOff x="0" y="0"/>
            <a:chExt cx="1852189" cy="37527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9C12502-61E4-C833-BA95-8914892000CD}"/>
                </a:ext>
              </a:extLst>
            </p:cNvPr>
            <p:cNvSpPr/>
            <p:nvPr/>
          </p:nvSpPr>
          <p:spPr>
            <a:xfrm>
              <a:off x="0" y="0"/>
              <a:ext cx="1852189" cy="3752726"/>
            </a:xfrm>
            <a:custGeom>
              <a:avLst/>
              <a:gdLst/>
              <a:ahLst/>
              <a:cxnLst/>
              <a:rect l="l" t="t" r="r" b="b"/>
              <a:pathLst>
                <a:path w="1852189" h="3752726">
                  <a:moveTo>
                    <a:pt x="0" y="0"/>
                  </a:moveTo>
                  <a:lnTo>
                    <a:pt x="1852189" y="0"/>
                  </a:lnTo>
                  <a:lnTo>
                    <a:pt x="1852189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16D1035E-3130-8D43-2568-CA6AD355C7A8}"/>
              </a:ext>
            </a:extLst>
          </p:cNvPr>
          <p:cNvSpPr txBox="1"/>
          <p:nvPr/>
        </p:nvSpPr>
        <p:spPr>
          <a:xfrm>
            <a:off x="2620444" y="688394"/>
            <a:ext cx="8621700" cy="1443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Denegar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90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E85F4E3-7B08-0A9C-45AD-FE3F1DE176F4}"/>
              </a:ext>
            </a:extLst>
          </p:cNvPr>
          <p:cNvSpPr/>
          <p:nvPr/>
        </p:nvSpPr>
        <p:spPr>
          <a:xfrm>
            <a:off x="15891741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6270D250-92D6-8FCD-6B64-3B6111DC8905}"/>
              </a:ext>
            </a:extLst>
          </p:cNvPr>
          <p:cNvGrpSpPr/>
          <p:nvPr/>
        </p:nvGrpSpPr>
        <p:grpSpPr>
          <a:xfrm>
            <a:off x="11898351" y="62956"/>
            <a:ext cx="6349650" cy="10181982"/>
            <a:chOff x="0" y="0"/>
            <a:chExt cx="8466201" cy="13575976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DBBD20E-1B45-7210-95AB-49FD1A30C5F4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808398E6-42C9-5A42-2B1D-D98AFE0FC894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pic>
        <p:nvPicPr>
          <p:cNvPr id="7" name="Imagen 11">
            <a:extLst>
              <a:ext uri="{FF2B5EF4-FFF2-40B4-BE49-F238E27FC236}">
                <a16:creationId xmlns:a16="http://schemas.microsoft.com/office/drawing/2014/main" id="{FCB17903-751D-BC1F-3AED-D5933FEBF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214" y="4619950"/>
            <a:ext cx="12534234" cy="513626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63919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 noProof="0" dirty="0"/>
            </a:p>
          </p:txBody>
        </p:sp>
      </p:grpSp>
      <p:sp>
        <p:nvSpPr>
          <p:cNvPr id="4" name="AutoShape 4"/>
          <p:cNvSpPr/>
          <p:nvPr/>
        </p:nvSpPr>
        <p:spPr>
          <a:xfrm flipV="1">
            <a:off x="1996769" y="2659033"/>
            <a:ext cx="4618096" cy="38068"/>
          </a:xfrm>
          <a:prstGeom prst="line">
            <a:avLst/>
          </a:prstGeom>
          <a:ln w="47625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 noProof="0" dirty="0"/>
          </a:p>
        </p:txBody>
      </p:sp>
      <p:sp>
        <p:nvSpPr>
          <p:cNvPr id="5" name="TextBox 5"/>
          <p:cNvSpPr txBox="1"/>
          <p:nvPr/>
        </p:nvSpPr>
        <p:spPr>
          <a:xfrm>
            <a:off x="1920668" y="1448453"/>
            <a:ext cx="4455591" cy="971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50"/>
              </a:lnSpc>
            </a:pPr>
            <a:r>
              <a:rPr lang="es-SV" sz="6750" b="1" noProof="0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Contenido</a:t>
            </a:r>
            <a:endParaRPr lang="es-SV" sz="6750" b="1" noProof="0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23208" y="7337859"/>
            <a:ext cx="5172557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Denegar Solicitud de Proveedor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996769" y="3668029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996769" y="7323758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07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261886" y="3682130"/>
            <a:ext cx="3114373" cy="343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Introducción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96769" y="4288354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261886" y="4302455"/>
            <a:ext cx="3114373" cy="343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Acceso a SAP Ariba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96769" y="4908113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61886" y="4922214"/>
            <a:ext cx="3114373" cy="343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Administración Básica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996769" y="5527873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04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61886" y="5541974"/>
            <a:ext cx="4761874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Consultar si el Proveedor está Creado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996769" y="6147633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05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261886" y="6161734"/>
            <a:ext cx="4761874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Aprobar Solicitud de Proveedor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996769" y="6767393"/>
            <a:ext cx="874312" cy="372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60"/>
              </a:lnSpc>
              <a:spcBef>
                <a:spcPct val="0"/>
              </a:spcBef>
            </a:pPr>
            <a:r>
              <a:rPr lang="es-SV" sz="2200" b="1" noProof="0" dirty="0">
                <a:solidFill>
                  <a:srgbClr val="131516"/>
                </a:solidFill>
                <a:latin typeface="General Sans Variable Bold"/>
                <a:ea typeface="General Sans Variable Bold"/>
                <a:cs typeface="General Sans Variable Bold"/>
                <a:sym typeface="General Sans Variable Bold"/>
              </a:rPr>
              <a:t>06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261886" y="6781494"/>
            <a:ext cx="4309972" cy="343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860"/>
              </a:lnSpc>
              <a:spcBef>
                <a:spcPct val="0"/>
              </a:spcBef>
            </a:pPr>
            <a:r>
              <a:rPr lang="es-SV" sz="2200" noProof="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Solicitar Información Adicional</a:t>
            </a:r>
          </a:p>
        </p:txBody>
      </p:sp>
      <p:sp>
        <p:nvSpPr>
          <p:cNvPr id="30" name="Freeform 30"/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90A43-68BA-80E9-C77D-0A2AA3E4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4A89C328-10A7-47CE-B4CD-1A2756510988}"/>
              </a:ext>
            </a:extLst>
          </p:cNvPr>
          <p:cNvSpPr txBox="1"/>
          <p:nvPr/>
        </p:nvSpPr>
        <p:spPr>
          <a:xfrm>
            <a:off x="2615219" y="2368398"/>
            <a:ext cx="9376117" cy="1008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88"/>
              </a:lnSpc>
              <a:buFont typeface="+mj-lt"/>
              <a:buAutoNum type="arabicPeriod" startAt="6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Si al revisar la Solicitud de proveedor identifica que no es procedente el requerimiento, y el proveedor no debe ser creado, haga clic en el botón </a:t>
            </a:r>
            <a:r>
              <a:rPr lang="es-MX" sz="192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Denegar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 startAt="6"/>
            </a:pP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 continuación, escriba el motivo del rechazo y haga clic en el botón </a:t>
            </a:r>
            <a:r>
              <a:rPr lang="es-MX" sz="192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Confirma</a:t>
            </a:r>
            <a:r>
              <a:rPr lang="es-MX" sz="192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r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4F12138-1C7B-9700-9185-610B597F0F27}"/>
              </a:ext>
            </a:extLst>
          </p:cNvPr>
          <p:cNvSpPr txBox="1"/>
          <p:nvPr/>
        </p:nvSpPr>
        <p:spPr>
          <a:xfrm>
            <a:off x="-126499" y="1534837"/>
            <a:ext cx="2741718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00"/>
              </a:lnSpc>
            </a:pPr>
            <a:r>
              <a:rPr lang="en-US" sz="13000">
                <a:solidFill>
                  <a:srgbClr val="303030">
                    <a:alpha val="9804"/>
                  </a:srgbClr>
                </a:solidFill>
                <a:latin typeface="Questrial"/>
                <a:ea typeface="Questrial"/>
                <a:cs typeface="Questrial"/>
                <a:sym typeface="Questrial"/>
              </a:rPr>
              <a:t>07.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1CE5C97D-B525-3CDE-ADA1-3981CAFFC8F5}"/>
              </a:ext>
            </a:extLst>
          </p:cNvPr>
          <p:cNvGrpSpPr/>
          <p:nvPr/>
        </p:nvGrpSpPr>
        <p:grpSpPr>
          <a:xfrm>
            <a:off x="13210766" y="0"/>
            <a:ext cx="5077234" cy="10287000"/>
            <a:chOff x="0" y="0"/>
            <a:chExt cx="1852189" cy="375272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010D038-D9E7-98B4-664B-2D754288E1AC}"/>
                </a:ext>
              </a:extLst>
            </p:cNvPr>
            <p:cNvSpPr/>
            <p:nvPr/>
          </p:nvSpPr>
          <p:spPr>
            <a:xfrm>
              <a:off x="0" y="0"/>
              <a:ext cx="1852189" cy="3752726"/>
            </a:xfrm>
            <a:custGeom>
              <a:avLst/>
              <a:gdLst/>
              <a:ahLst/>
              <a:cxnLst/>
              <a:rect l="l" t="t" r="r" b="b"/>
              <a:pathLst>
                <a:path w="1852189" h="3752726">
                  <a:moveTo>
                    <a:pt x="0" y="0"/>
                  </a:moveTo>
                  <a:lnTo>
                    <a:pt x="1852189" y="0"/>
                  </a:lnTo>
                  <a:lnTo>
                    <a:pt x="1852189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13B1D107-B8B5-95D1-2F27-10AEF152A73C}"/>
              </a:ext>
            </a:extLst>
          </p:cNvPr>
          <p:cNvSpPr txBox="1"/>
          <p:nvPr/>
        </p:nvSpPr>
        <p:spPr>
          <a:xfrm>
            <a:off x="2620444" y="688394"/>
            <a:ext cx="8621700" cy="1443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Denegar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90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90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90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58D6AEC-1ADB-353B-917A-AFE7B36ABEA7}"/>
              </a:ext>
            </a:extLst>
          </p:cNvPr>
          <p:cNvSpPr/>
          <p:nvPr/>
        </p:nvSpPr>
        <p:spPr>
          <a:xfrm>
            <a:off x="15891741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466CA2EF-E02D-B99F-AF7A-E54889531EC8}"/>
              </a:ext>
            </a:extLst>
          </p:cNvPr>
          <p:cNvGrpSpPr/>
          <p:nvPr/>
        </p:nvGrpSpPr>
        <p:grpSpPr>
          <a:xfrm>
            <a:off x="11898351" y="62956"/>
            <a:ext cx="6349650" cy="10181982"/>
            <a:chOff x="0" y="0"/>
            <a:chExt cx="8466201" cy="13575976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36D8FA7-C931-D255-1F03-7EDF8CE7558F}"/>
                </a:ext>
              </a:extLst>
            </p:cNvPr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F47A089-A2F7-63EB-CAA2-288B64F5E03B}"/>
                </a:ext>
              </a:extLst>
            </p:cNvPr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66581BC3-DB2B-DCB9-780C-52868C66B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70" y="4048403"/>
            <a:ext cx="12570296" cy="52702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Imagen 9">
            <a:extLst>
              <a:ext uri="{FF2B5EF4-FFF2-40B4-BE49-F238E27FC236}">
                <a16:creationId xmlns:a16="http://schemas.microsoft.com/office/drawing/2014/main" id="{D76E2957-B690-2162-7D74-02009C8D8B1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570" t="8156" r="10161"/>
          <a:stretch/>
        </p:blipFill>
        <p:spPr>
          <a:xfrm>
            <a:off x="10950787" y="6379539"/>
            <a:ext cx="5175849" cy="293910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69673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8" name="Freeform 8"/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10" name="AutoShape 2">
            <a:extLst>
              <a:ext uri="{FF2B5EF4-FFF2-40B4-BE49-F238E27FC236}">
                <a16:creationId xmlns:a16="http://schemas.microsoft.com/office/drawing/2014/main" id="{591275BD-2D5F-D794-F4F8-968DD4F7090B}"/>
              </a:ext>
            </a:extLst>
          </p:cNvPr>
          <p:cNvSpPr/>
          <p:nvPr/>
        </p:nvSpPr>
        <p:spPr>
          <a:xfrm>
            <a:off x="2287513" y="6079673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E6BE98E-B845-7B8A-73D2-1BBE97E0F432}"/>
              </a:ext>
            </a:extLst>
          </p:cNvPr>
          <p:cNvSpPr txBox="1"/>
          <p:nvPr/>
        </p:nvSpPr>
        <p:spPr>
          <a:xfrm>
            <a:off x="2287051" y="4592265"/>
            <a:ext cx="8541417" cy="1027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49"/>
              </a:lnSpc>
            </a:pPr>
            <a:r>
              <a:rPr lang="en-US" sz="6999" b="1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¡Muchas gracias!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81DE5E-00C6-9B8A-3863-161202515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33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682148" y="7413592"/>
            <a:ext cx="2741718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99">
                <a:solidFill>
                  <a:srgbClr val="24272A">
                    <a:alpha val="1882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01.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525" y="9258300"/>
            <a:ext cx="18278475" cy="1028700"/>
            <a:chOff x="0" y="0"/>
            <a:chExt cx="6668037" cy="3752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949313" y="2712746"/>
            <a:ext cx="6179344" cy="580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54"/>
              </a:lnSpc>
            </a:pPr>
            <a:r>
              <a:rPr lang="es-SV" sz="5450" b="1" noProof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Introducción</a:t>
            </a:r>
            <a:endParaRPr lang="es-SV" sz="5450" b="1" noProof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9312" y="3704706"/>
            <a:ext cx="14678329" cy="17038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694"/>
              </a:lnSpc>
            </a:pPr>
            <a:r>
              <a:rPr lang="es-MX" sz="2000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SAP ARIBA es una solución en la nube perteneciente a la familia de productos SAP que hemos implementado para desarrollar todos nuestros procesos de abastecimiento, contratos, logística, facturación y pago a proveedores.</a:t>
            </a:r>
          </a:p>
          <a:p>
            <a:pPr algn="just">
              <a:lnSpc>
                <a:spcPts val="2694"/>
              </a:lnSpc>
            </a:pPr>
            <a:r>
              <a:rPr lang="es-MX" sz="2000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Todas las actividades relativas a estos procesos se llevarán a través de esta solución, así como el intercambio de información y documentos entre los diferentes interlocutores internos durante la ejecución de estos procesos.</a:t>
            </a:r>
          </a:p>
          <a:p>
            <a:pPr algn="just">
              <a:lnSpc>
                <a:spcPts val="2694"/>
              </a:lnSpc>
            </a:pPr>
            <a:r>
              <a:rPr lang="es-MX" sz="2000" dirty="0">
                <a:solidFill>
                  <a:srgbClr val="131516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SAP ARIBA es una solución con distintos módulos que se hacen cargo de estas funcionales.</a:t>
            </a:r>
          </a:p>
        </p:txBody>
      </p:sp>
      <p:sp>
        <p:nvSpPr>
          <p:cNvPr id="7" name="Freeform 7"/>
          <p:cNvSpPr/>
          <p:nvPr/>
        </p:nvSpPr>
        <p:spPr>
          <a:xfrm>
            <a:off x="15815594" y="865785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1E2FF4F-896E-8956-16E7-9D2B3B71146C}"/>
              </a:ext>
            </a:extLst>
          </p:cNvPr>
          <p:cNvSpPr txBox="1"/>
          <p:nvPr/>
        </p:nvSpPr>
        <p:spPr>
          <a:xfrm>
            <a:off x="1949312" y="5971865"/>
            <a:ext cx="14678329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694"/>
              </a:lnSpc>
            </a:pPr>
            <a:r>
              <a:rPr lang="es-MX" sz="2400" dirty="0">
                <a:solidFill>
                  <a:srgbClr val="FDA303"/>
                </a:solidFill>
                <a:latin typeface="General Sans Light"/>
                <a:ea typeface="General Sans Light"/>
                <a:cs typeface="General Sans Light"/>
                <a:sym typeface="General Sans Light"/>
              </a:rPr>
              <a:t>El presente manual se centra en el módulo SAP ARIBA SLP el cual lleva todos los procesos de registro de proveedores a través de una plataforma centralizada y colaborativa. Específicamente en la aprobación de una Solicitud de proveedor directamente en SAP Ariba SLP y la ejecución de sus tareas.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10007" y="548502"/>
            <a:ext cx="990283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800"/>
              </a:lnSpc>
            </a:pPr>
            <a:r>
              <a:rPr lang="en-US" sz="80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Acceso</a:t>
            </a:r>
            <a:r>
              <a:rPr lang="en-US" sz="80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 a SAP Ariba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37526" y="2836210"/>
            <a:ext cx="7177378" cy="6551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En su navegador Web diríjase a la dirección : </a:t>
            </a:r>
            <a:r>
              <a:rPr lang="es-MX" sz="2000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https://diana.sourcing3.ariba.com </a:t>
            </a:r>
            <a:endParaRPr lang="es-MX" sz="2000" dirty="0">
              <a:solidFill>
                <a:srgbClr val="FDA303"/>
              </a:solidFill>
              <a:latin typeface="General Sans"/>
              <a:ea typeface="General Sans"/>
              <a:cs typeface="General Sans"/>
              <a:sym typeface="General Sans"/>
            </a:endParaRP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En la pantalla de inicio, digite su nombre de usuario y contraseña para hacer ingreso.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En caso de haber olvidado su usuario de acceso o contraseña, presione una de las opciones debajo del botón Inicio de Sesión.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Recuerde que el vinculo de recuperación de contraseña </a:t>
            </a:r>
            <a:r>
              <a:rPr lang="es-MX" sz="2000" u="sng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dura sólo 24 horas </a:t>
            </a: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desde que lo reciba en su correo y su contraseña debe:</a:t>
            </a:r>
          </a:p>
          <a:p>
            <a:pPr marL="914400" lvl="1" indent="-457200">
              <a:lnSpc>
                <a:spcPts val="2688"/>
              </a:lnSpc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Tener entre 12 y 32 caracteres</a:t>
            </a:r>
          </a:p>
          <a:p>
            <a:pPr marL="914400" lvl="1" indent="-457200">
              <a:lnSpc>
                <a:spcPts val="2688"/>
              </a:lnSpc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Tener al menos una mayúscula y minúscula</a:t>
            </a:r>
          </a:p>
          <a:p>
            <a:pPr marL="914400" lvl="1" indent="-457200">
              <a:lnSpc>
                <a:spcPts val="2688"/>
              </a:lnSpc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Tener al menos un número</a:t>
            </a:r>
          </a:p>
          <a:p>
            <a:pPr marL="914400" lvl="1" indent="-457200">
              <a:lnSpc>
                <a:spcPts val="2688"/>
              </a:lnSpc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Tener al menos 1 carácter especial</a:t>
            </a:r>
          </a:p>
          <a:p>
            <a:pPr marL="914400" lvl="1" indent="-457200">
              <a:lnSpc>
                <a:spcPts val="2688"/>
              </a:lnSpc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No puede ser idéntica a sus últimas 4 contraseñas establecidas en ARIBA.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Si aún con estos pasos no puede ingresar, favor contactar al administrador.</a:t>
            </a:r>
          </a:p>
          <a:p>
            <a:pPr marL="457200" indent="-457200" algn="l">
              <a:lnSpc>
                <a:spcPts val="2688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General Sans"/>
              <a:ea typeface="General Sans"/>
              <a:cs typeface="General Sans"/>
              <a:sym typeface="General San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-433333" y="899509"/>
            <a:ext cx="2741718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9"/>
              </a:lnSpc>
            </a:pPr>
            <a:r>
              <a:rPr lang="en-US" sz="12999" dirty="0">
                <a:solidFill>
                  <a:srgbClr val="FFFFFF">
                    <a:alpha val="19608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02.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525" y="9501286"/>
            <a:ext cx="18278475" cy="1028700"/>
            <a:chOff x="0" y="0"/>
            <a:chExt cx="6668037" cy="37527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8" name="Freeform 8"/>
          <p:cNvSpPr/>
          <p:nvPr/>
        </p:nvSpPr>
        <p:spPr>
          <a:xfrm>
            <a:off x="15891741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9" name="Imagen 15">
            <a:extLst>
              <a:ext uri="{FF2B5EF4-FFF2-40B4-BE49-F238E27FC236}">
                <a16:creationId xmlns:a16="http://schemas.microsoft.com/office/drawing/2014/main" id="{14284863-DF75-4F45-AC0D-F5881DDA6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9445" y="2419970"/>
            <a:ext cx="9171269" cy="6704905"/>
          </a:xfrm>
          <a:prstGeom prst="rect">
            <a:avLst/>
          </a:prstGeom>
          <a:ln>
            <a:noFill/>
          </a:ln>
        </p:spPr>
      </p:pic>
      <p:sp>
        <p:nvSpPr>
          <p:cNvPr id="10" name="Elipse 5">
            <a:extLst>
              <a:ext uri="{FF2B5EF4-FFF2-40B4-BE49-F238E27FC236}">
                <a16:creationId xmlns:a16="http://schemas.microsoft.com/office/drawing/2014/main" id="{D481DCD9-934A-B9B4-0D0A-4FB33FC5E88B}"/>
              </a:ext>
            </a:extLst>
          </p:cNvPr>
          <p:cNvSpPr/>
          <p:nvPr/>
        </p:nvSpPr>
        <p:spPr>
          <a:xfrm>
            <a:off x="8438129" y="2084404"/>
            <a:ext cx="355124" cy="388479"/>
          </a:xfrm>
          <a:prstGeom prst="ellipse">
            <a:avLst/>
          </a:prstGeom>
          <a:solidFill>
            <a:srgbClr val="FDA303"/>
          </a:solidFill>
          <a:ln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3200" dirty="0">
                <a:latin typeface="Lufga Bold"/>
              </a:rPr>
              <a:t>1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F816DAD4-A679-6A9B-A7C2-720A74F98A5F}"/>
              </a:ext>
            </a:extLst>
          </p:cNvPr>
          <p:cNvSpPr/>
          <p:nvPr/>
        </p:nvSpPr>
        <p:spPr>
          <a:xfrm>
            <a:off x="8698814" y="2472883"/>
            <a:ext cx="4114023" cy="338952"/>
          </a:xfrm>
          <a:prstGeom prst="rect">
            <a:avLst/>
          </a:prstGeom>
          <a:noFill/>
          <a:ln w="19050"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B100D684-0846-9BCD-FFD7-5F15FB6CA7A2}"/>
              </a:ext>
            </a:extLst>
          </p:cNvPr>
          <p:cNvSpPr/>
          <p:nvPr/>
        </p:nvSpPr>
        <p:spPr>
          <a:xfrm>
            <a:off x="8934377" y="4591809"/>
            <a:ext cx="2983828" cy="1300814"/>
          </a:xfrm>
          <a:prstGeom prst="rect">
            <a:avLst/>
          </a:prstGeom>
          <a:noFill/>
          <a:ln w="19050"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7BBB2C5E-E691-4115-18DD-A5533A519E45}"/>
              </a:ext>
            </a:extLst>
          </p:cNvPr>
          <p:cNvSpPr/>
          <p:nvPr/>
        </p:nvSpPr>
        <p:spPr>
          <a:xfrm>
            <a:off x="8970815" y="6499728"/>
            <a:ext cx="2592000" cy="409604"/>
          </a:xfrm>
          <a:prstGeom prst="rect">
            <a:avLst/>
          </a:prstGeom>
          <a:noFill/>
          <a:ln w="19050"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ipse 9">
            <a:extLst>
              <a:ext uri="{FF2B5EF4-FFF2-40B4-BE49-F238E27FC236}">
                <a16:creationId xmlns:a16="http://schemas.microsoft.com/office/drawing/2014/main" id="{9F601ED0-8866-3CFB-103B-9E721581F704}"/>
              </a:ext>
            </a:extLst>
          </p:cNvPr>
          <p:cNvSpPr/>
          <p:nvPr/>
        </p:nvSpPr>
        <p:spPr>
          <a:xfrm>
            <a:off x="8615691" y="4374927"/>
            <a:ext cx="355124" cy="388479"/>
          </a:xfrm>
          <a:prstGeom prst="ellipse">
            <a:avLst/>
          </a:prstGeom>
          <a:solidFill>
            <a:srgbClr val="FDA303"/>
          </a:solidFill>
          <a:ln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3200" dirty="0">
                <a:latin typeface="Lufga Bold"/>
              </a:rPr>
              <a:t>2</a:t>
            </a:r>
          </a:p>
        </p:txBody>
      </p:sp>
      <p:sp>
        <p:nvSpPr>
          <p:cNvPr id="15" name="Elipse 10">
            <a:extLst>
              <a:ext uri="{FF2B5EF4-FFF2-40B4-BE49-F238E27FC236}">
                <a16:creationId xmlns:a16="http://schemas.microsoft.com/office/drawing/2014/main" id="{6102A974-6C7E-9F42-854F-B6762F735819}"/>
              </a:ext>
            </a:extLst>
          </p:cNvPr>
          <p:cNvSpPr/>
          <p:nvPr/>
        </p:nvSpPr>
        <p:spPr>
          <a:xfrm>
            <a:off x="8521252" y="6414896"/>
            <a:ext cx="355124" cy="388479"/>
          </a:xfrm>
          <a:prstGeom prst="ellipse">
            <a:avLst/>
          </a:prstGeom>
          <a:solidFill>
            <a:srgbClr val="FDA303"/>
          </a:solidFill>
          <a:ln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3200" dirty="0">
                <a:latin typeface="Lufga Bold"/>
              </a:rPr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980358" y="321559"/>
            <a:ext cx="2159435" cy="1741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3000"/>
              </a:lnSpc>
            </a:pPr>
            <a:r>
              <a:rPr lang="en-US" sz="13000" dirty="0">
                <a:solidFill>
                  <a:srgbClr val="303030">
                    <a:alpha val="9804"/>
                  </a:srgbClr>
                </a:solidFill>
                <a:latin typeface="Questrial"/>
                <a:ea typeface="Questrial"/>
                <a:cs typeface="Questrial"/>
                <a:sym typeface="Questrial"/>
              </a:rPr>
              <a:t>03.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38151" y="1696479"/>
            <a:ext cx="12842334" cy="79303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ts val="2694"/>
              </a:lnSpc>
              <a:buFont typeface="+mj-lt"/>
              <a:buAutoNum type="arabicPeriod"/>
            </a:pP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En su pantalla de inicio presione sobre el icono con las iniciales de su nombre y apellido para acceder a la configuración básica de su perfil: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Desconectar: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salir de ARIBA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preferencias de informe: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Modificar la divisa base (moneda) para visualizar los reportes en su usuario.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contraseña: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Modificar su contraseña de acceso a la herramienta.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pregunta secreta: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Modificar pregunta y respuesta usada para recuperar su contraseña en caso de olvidarla. Recomendable que su respuesta sea en minúsculas, sin puntos, ni caracteres especiales.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Delegar autoridad: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Derivar toda responsabilidad de su perfil ARIBA durante un periodo de tiempo a otro usuario. Esta funcionalidad se usa para periodos de vacaciones u otros en que no accederá a ARIBA y delegar sus roles en otro usuario para su reemplazo momentáneo.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configuración local y de divisa predeterminada: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Modifica el idioma de su interfaz de usuario en ARIBA así como la divisa (moneda) por defecto en la que se crearán nuevas solicitudes y otros, no obstante, durante la creación de procesos, siempre podrá elegir la moneda que desea emplear para esta.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preferencias de notificación: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ARIBA envía notificaciones a su correo electrónico por distintos hitos y tareas que se inician, completan o requieren de su atención en ARIBA. Desde este menú puede desactivar o activar estas notificaciones una a una para personalizar su experiencia.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sincronización de archivos con el escritorio: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Funcionalidad no operativa.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Cambiar preferencias de panel de instrucciones: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Permite modificar si desea una ventana de confirmación previo a eliminar cualquier elemento de la pantalla de inicio o alguna pestaña en su solución.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Activar dispositivo móvil: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Serie de instrucciones para descargar y activar la aplicación de ARIBA en su Smartphone.</a:t>
            </a:r>
          </a:p>
          <a:p>
            <a:pPr marL="800100" lvl="1" indent="-342900">
              <a:lnSpc>
                <a:spcPts val="2694"/>
              </a:lnSpc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Descargar información de usuario de sourcing: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Exportar todas las preferencias y datos de su perfil de ARIBA a una tabla Excel.</a:t>
            </a:r>
            <a:b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</a:br>
            <a:r>
              <a:rPr lang="es-MX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Tema: </a:t>
            </a:r>
            <a:r>
              <a:rPr lang="es-MX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permite cambiar el color del fondo del sitio de ARIBA para el usuario.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417226" y="686410"/>
            <a:ext cx="8009758" cy="580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54"/>
              </a:lnSpc>
            </a:pPr>
            <a:r>
              <a:rPr lang="en-US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Administración </a:t>
            </a:r>
            <a:r>
              <a:rPr lang="en-US" sz="5450" b="1" dirty="0" err="1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Básica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0" y="9834077"/>
            <a:ext cx="18278475" cy="1028700"/>
            <a:chOff x="0" y="0"/>
            <a:chExt cx="6668037" cy="37527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668037" cy="375273"/>
            </a:xfrm>
            <a:custGeom>
              <a:avLst/>
              <a:gdLst/>
              <a:ahLst/>
              <a:cxnLst/>
              <a:rect l="l" t="t" r="r" b="b"/>
              <a:pathLst>
                <a:path w="6668037" h="375273">
                  <a:moveTo>
                    <a:pt x="0" y="0"/>
                  </a:moveTo>
                  <a:lnTo>
                    <a:pt x="6668037" y="0"/>
                  </a:lnTo>
                  <a:lnTo>
                    <a:pt x="6668037" y="375273"/>
                  </a:lnTo>
                  <a:lnTo>
                    <a:pt x="0" y="375273"/>
                  </a:lnTo>
                  <a:close/>
                </a:path>
              </a:pathLst>
            </a:custGeom>
            <a:solidFill>
              <a:srgbClr val="131516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7" name="Freeform 7"/>
          <p:cNvSpPr/>
          <p:nvPr/>
        </p:nvSpPr>
        <p:spPr>
          <a:xfrm>
            <a:off x="735404" y="645804"/>
            <a:ext cx="1399545" cy="582668"/>
          </a:xfrm>
          <a:custGeom>
            <a:avLst/>
            <a:gdLst/>
            <a:ahLst/>
            <a:cxnLst/>
            <a:rect l="l" t="t" r="r" b="b"/>
            <a:pathLst>
              <a:path w="1399545" h="582668">
                <a:moveTo>
                  <a:pt x="0" y="0"/>
                </a:moveTo>
                <a:lnTo>
                  <a:pt x="1399545" y="0"/>
                </a:lnTo>
                <a:lnTo>
                  <a:pt x="1399545" y="582668"/>
                </a:lnTo>
                <a:lnTo>
                  <a:pt x="0" y="5826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8" name="Imagen 11">
            <a:extLst>
              <a:ext uri="{FF2B5EF4-FFF2-40B4-BE49-F238E27FC236}">
                <a16:creationId xmlns:a16="http://schemas.microsoft.com/office/drawing/2014/main" id="{4BFAF042-E87A-48E0-0C11-A3C7D9A469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54" t="786" r="2912"/>
          <a:stretch/>
        </p:blipFill>
        <p:spPr>
          <a:xfrm>
            <a:off x="13455428" y="2450790"/>
            <a:ext cx="4394421" cy="7045760"/>
          </a:xfrm>
          <a:prstGeom prst="rect">
            <a:avLst/>
          </a:prstGeom>
          <a:ln>
            <a:solidFill>
              <a:srgbClr val="2073C7"/>
            </a:solidFill>
          </a:ln>
        </p:spPr>
      </p:pic>
      <p:sp>
        <p:nvSpPr>
          <p:cNvPr id="9" name="Elipse 12">
            <a:extLst>
              <a:ext uri="{FF2B5EF4-FFF2-40B4-BE49-F238E27FC236}">
                <a16:creationId xmlns:a16="http://schemas.microsoft.com/office/drawing/2014/main" id="{45C32F72-4FF4-1D6F-D23B-240743BA6D6F}"/>
              </a:ext>
            </a:extLst>
          </p:cNvPr>
          <p:cNvSpPr/>
          <p:nvPr/>
        </p:nvSpPr>
        <p:spPr>
          <a:xfrm>
            <a:off x="17206278" y="1983022"/>
            <a:ext cx="372831" cy="378580"/>
          </a:xfrm>
          <a:prstGeom prst="ellipse">
            <a:avLst/>
          </a:prstGeom>
          <a:solidFill>
            <a:srgbClr val="FDA303"/>
          </a:solidFill>
          <a:ln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3200" dirty="0">
                <a:latin typeface="Lufga Bold"/>
              </a:rPr>
              <a:t>1</a:t>
            </a: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942ED444-BC36-FDBB-10D3-F6432153577B}"/>
              </a:ext>
            </a:extLst>
          </p:cNvPr>
          <p:cNvSpPr/>
          <p:nvPr/>
        </p:nvSpPr>
        <p:spPr>
          <a:xfrm>
            <a:off x="17110480" y="2450791"/>
            <a:ext cx="564426" cy="492044"/>
          </a:xfrm>
          <a:prstGeom prst="rect">
            <a:avLst/>
          </a:prstGeom>
          <a:noFill/>
          <a:ln w="19050">
            <a:solidFill>
              <a:srgbClr val="FDA3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287513" y="7715970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sp>
        <p:nvSpPr>
          <p:cNvPr id="4" name="TextBox 4"/>
          <p:cNvSpPr txBox="1"/>
          <p:nvPr/>
        </p:nvSpPr>
        <p:spPr>
          <a:xfrm>
            <a:off x="2287359" y="3148891"/>
            <a:ext cx="8156052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656"/>
              </a:lnSpc>
            </a:pPr>
            <a:r>
              <a:rPr lang="es-MX" sz="9266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Consultar si el Proveedor está Creado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898351" y="62956"/>
            <a:ext cx="6349651" cy="10181982"/>
            <a:chOff x="0" y="0"/>
            <a:chExt cx="8466201" cy="1357597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446571" cy="6848352"/>
            </a:xfrm>
            <a:custGeom>
              <a:avLst/>
              <a:gdLst/>
              <a:ahLst/>
              <a:cxnLst/>
              <a:rect l="l" t="t" r="r" b="b"/>
              <a:pathLst>
                <a:path w="8446571" h="6848352">
                  <a:moveTo>
                    <a:pt x="0" y="0"/>
                  </a:moveTo>
                  <a:lnTo>
                    <a:pt x="8446571" y="0"/>
                  </a:lnTo>
                  <a:lnTo>
                    <a:pt x="8446571" y="6848352"/>
                  </a:lnTo>
                  <a:lnTo>
                    <a:pt x="0" y="6848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/>
            </a:p>
          </p:txBody>
        </p:sp>
        <p:sp>
          <p:nvSpPr>
            <p:cNvPr id="8" name="Freeform 8"/>
            <p:cNvSpPr/>
            <p:nvPr/>
          </p:nvSpPr>
          <p:spPr>
            <a:xfrm rot="-10800000">
              <a:off x="0" y="7067559"/>
              <a:ext cx="8466201" cy="6508417"/>
            </a:xfrm>
            <a:custGeom>
              <a:avLst/>
              <a:gdLst/>
              <a:ahLst/>
              <a:cxnLst/>
              <a:rect l="l" t="t" r="r" b="b"/>
              <a:pathLst>
                <a:path w="8466201" h="6508417">
                  <a:moveTo>
                    <a:pt x="0" y="0"/>
                  </a:moveTo>
                  <a:lnTo>
                    <a:pt x="8466201" y="0"/>
                  </a:lnTo>
                  <a:lnTo>
                    <a:pt x="8466201" y="6508417"/>
                  </a:lnTo>
                  <a:lnTo>
                    <a:pt x="0" y="65084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2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A099BC3-7191-C5EA-F223-CF26F643C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70222" y="2127532"/>
            <a:ext cx="3497754" cy="48200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en la pestaña 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GESTIÓN DE PROVEEDOR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endParaRPr lang="es-MX" sz="2000" b="1" dirty="0">
              <a:solidFill>
                <a:srgbClr val="FDA303"/>
              </a:solidFill>
              <a:latin typeface="General Sans"/>
              <a:ea typeface="General Sans"/>
              <a:cs typeface="General Sans"/>
              <a:sym typeface="General Sans"/>
            </a:endParaRP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En el campo de texto, ingrese el </a:t>
            </a:r>
            <a:r>
              <a:rPr lang="es-MX" sz="2000" b="1" dirty="0" err="1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Tax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 Id (Número de Impuestos o Número Tributario)</a:t>
            </a:r>
            <a:r>
              <a:rPr lang="es-MX" sz="2000" b="1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 </a:t>
            </a: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del proveedor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endParaRPr lang="es-MX" sz="2000" dirty="0">
              <a:solidFill>
                <a:srgbClr val="131516"/>
              </a:solidFill>
              <a:latin typeface="General Sans"/>
              <a:ea typeface="General Sans"/>
              <a:cs typeface="General Sans"/>
              <a:sym typeface="General Sans"/>
            </a:endParaRP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en el icono </a:t>
            </a:r>
            <a:r>
              <a:rPr lang="es-MX" sz="2000" b="1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lupa</a:t>
            </a: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 para Buscar</a:t>
            </a: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endParaRPr lang="es-MX" sz="2000" dirty="0">
              <a:solidFill>
                <a:srgbClr val="131516"/>
              </a:solidFill>
              <a:latin typeface="General Sans"/>
              <a:ea typeface="General Sans"/>
              <a:cs typeface="General Sans"/>
              <a:sym typeface="General Sans"/>
            </a:endParaRPr>
          </a:p>
          <a:p>
            <a:pPr marL="457200" indent="-457200" algn="l">
              <a:lnSpc>
                <a:spcPts val="2694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131516"/>
                </a:solidFill>
                <a:latin typeface="General Sans"/>
                <a:ea typeface="General Sans"/>
                <a:cs typeface="General Sans"/>
                <a:sym typeface="General Sans"/>
              </a:rPr>
              <a:t>Si el proveedor no existe, proceda con la Solicitud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-807066" y="6840403"/>
            <a:ext cx="3904913" cy="2143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99"/>
              </a:lnSpc>
            </a:pPr>
            <a:r>
              <a:rPr lang="en-US" sz="1499" spc="74">
                <a:solidFill>
                  <a:srgbClr val="FFFFFF"/>
                </a:solidFill>
                <a:latin typeface="Clear Sans Light"/>
                <a:ea typeface="Clear Sans Light"/>
                <a:cs typeface="Clear Sans Light"/>
                <a:sym typeface="Clear Sans Light"/>
              </a:rPr>
              <a:t>REUNIÓN DE EMPRESA | ABRIL DE 2020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-9525" y="0"/>
            <a:ext cx="2444618" cy="10287000"/>
            <a:chOff x="0" y="0"/>
            <a:chExt cx="1852189" cy="375272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52189" cy="3752726"/>
            </a:xfrm>
            <a:custGeom>
              <a:avLst/>
              <a:gdLst/>
              <a:ahLst/>
              <a:cxnLst/>
              <a:rect l="l" t="t" r="r" b="b"/>
              <a:pathLst>
                <a:path w="1852189" h="3752726">
                  <a:moveTo>
                    <a:pt x="0" y="0"/>
                  </a:moveTo>
                  <a:lnTo>
                    <a:pt x="1852189" y="0"/>
                  </a:lnTo>
                  <a:lnTo>
                    <a:pt x="1852189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D81222"/>
            </a:solidFill>
          </p:spPr>
          <p:txBody>
            <a:bodyPr/>
            <a:lstStyle/>
            <a:p>
              <a:endParaRPr lang="es-SV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454143" y="8419862"/>
            <a:ext cx="2741718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99" dirty="0">
                <a:solidFill>
                  <a:srgbClr val="24272A">
                    <a:alpha val="9804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04.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278966" y="738492"/>
            <a:ext cx="12420866" cy="5804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54"/>
              </a:lnSpc>
            </a:pPr>
            <a:r>
              <a:rPr lang="es-MX" sz="5450" b="1" dirty="0">
                <a:solidFill>
                  <a:srgbClr val="D81222"/>
                </a:solidFill>
                <a:latin typeface="Encode Sans Semi-Bold"/>
                <a:ea typeface="General Sans Variable Bold"/>
                <a:cs typeface="General Sans Variable Bold"/>
                <a:sym typeface="General Sans Variable Bold"/>
              </a:rPr>
              <a:t>Consultar si el Proveedor está Creado</a:t>
            </a:r>
            <a:endParaRPr lang="en-US" sz="5450" b="1" dirty="0">
              <a:solidFill>
                <a:srgbClr val="D81222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638456" y="875641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pic>
        <p:nvPicPr>
          <p:cNvPr id="10" name="Image 5" descr="Image 5">
            <a:extLst>
              <a:ext uri="{FF2B5EF4-FFF2-40B4-BE49-F238E27FC236}">
                <a16:creationId xmlns:a16="http://schemas.microsoft.com/office/drawing/2014/main" id="{34123A6F-803F-9488-EEE2-D7CF0CF3C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497" y="1867138"/>
            <a:ext cx="17646" cy="23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n 6">
            <a:extLst>
              <a:ext uri="{FF2B5EF4-FFF2-40B4-BE49-F238E27FC236}">
                <a16:creationId xmlns:a16="http://schemas.microsoft.com/office/drawing/2014/main" id="{96CED640-111A-A893-D98E-D726DBEDC7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9461" b="19308"/>
          <a:stretch/>
        </p:blipFill>
        <p:spPr>
          <a:xfrm>
            <a:off x="7003106" y="1701770"/>
            <a:ext cx="10964051" cy="31958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Imagen 8">
            <a:extLst>
              <a:ext uri="{FF2B5EF4-FFF2-40B4-BE49-F238E27FC236}">
                <a16:creationId xmlns:a16="http://schemas.microsoft.com/office/drawing/2014/main" id="{9AFF6501-0EAC-C6C4-292B-1CA68CC5842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4963"/>
          <a:stretch/>
        </p:blipFill>
        <p:spPr>
          <a:xfrm>
            <a:off x="7003106" y="5092310"/>
            <a:ext cx="10964052" cy="24380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EF95966-1CFE-9840-ED96-A6A7D4FED3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3105" y="7725050"/>
            <a:ext cx="10964051" cy="246374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122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B4CD56-AC72-8EE4-C313-F6BB2FBB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BE8400B-504E-206E-A021-4D1002F9E4EC}"/>
              </a:ext>
            </a:extLst>
          </p:cNvPr>
          <p:cNvSpPr/>
          <p:nvPr/>
        </p:nvSpPr>
        <p:spPr>
          <a:xfrm>
            <a:off x="2287821" y="7764094"/>
            <a:ext cx="7085315" cy="0"/>
          </a:xfrm>
          <a:prstGeom prst="line">
            <a:avLst/>
          </a:prstGeom>
          <a:ln w="76200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 noProof="0" dirty="0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E8781A6-29DE-C0CC-DB5F-2624C0C1DC00}"/>
              </a:ext>
            </a:extLst>
          </p:cNvPr>
          <p:cNvGrpSpPr/>
          <p:nvPr/>
        </p:nvGrpSpPr>
        <p:grpSpPr>
          <a:xfrm>
            <a:off x="11898351" y="-1182"/>
            <a:ext cx="6389649" cy="10246120"/>
            <a:chOff x="0" y="0"/>
            <a:chExt cx="8519532" cy="13661494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99AB5DC-6B78-3789-3B8C-7A8D6B8A6735}"/>
                </a:ext>
              </a:extLst>
            </p:cNvPr>
            <p:cNvSpPr/>
            <p:nvPr/>
          </p:nvSpPr>
          <p:spPr>
            <a:xfrm>
              <a:off x="0" y="0"/>
              <a:ext cx="8499777" cy="6891492"/>
            </a:xfrm>
            <a:custGeom>
              <a:avLst/>
              <a:gdLst/>
              <a:ahLst/>
              <a:cxnLst/>
              <a:rect l="l" t="t" r="r" b="b"/>
              <a:pathLst>
                <a:path w="8499777" h="6891492">
                  <a:moveTo>
                    <a:pt x="0" y="0"/>
                  </a:moveTo>
                  <a:lnTo>
                    <a:pt x="8499777" y="0"/>
                  </a:lnTo>
                  <a:lnTo>
                    <a:pt x="8499777" y="6891492"/>
                  </a:lnTo>
                  <a:lnTo>
                    <a:pt x="0" y="68914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t="-24089" r="-26625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466BA56-9491-D14E-B2BB-B1274948B041}"/>
                </a:ext>
              </a:extLst>
            </p:cNvPr>
            <p:cNvSpPr/>
            <p:nvPr/>
          </p:nvSpPr>
          <p:spPr>
            <a:xfrm rot="-10800000">
              <a:off x="0" y="7112079"/>
              <a:ext cx="8519532" cy="6549415"/>
            </a:xfrm>
            <a:custGeom>
              <a:avLst/>
              <a:gdLst/>
              <a:ahLst/>
              <a:cxnLst/>
              <a:rect l="l" t="t" r="r" b="b"/>
              <a:pathLst>
                <a:path w="8519532" h="6549415">
                  <a:moveTo>
                    <a:pt x="0" y="0"/>
                  </a:moveTo>
                  <a:lnTo>
                    <a:pt x="8519532" y="0"/>
                  </a:lnTo>
                  <a:lnTo>
                    <a:pt x="8519532" y="6549415"/>
                  </a:lnTo>
                  <a:lnTo>
                    <a:pt x="0" y="654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26331" t="-30570"/>
              </a:stretch>
            </a:blipFill>
          </p:spPr>
          <p:txBody>
            <a:bodyPr/>
            <a:lstStyle/>
            <a:p>
              <a:endParaRPr lang="es-SV" noProof="0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5540947-8429-F233-41B0-8068AD315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1" y="-75816"/>
            <a:ext cx="3903453" cy="1704386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BDAD232C-8647-0172-2302-B5CA541B8E7B}"/>
              </a:ext>
            </a:extLst>
          </p:cNvPr>
          <p:cNvSpPr txBox="1"/>
          <p:nvPr/>
        </p:nvSpPr>
        <p:spPr>
          <a:xfrm>
            <a:off x="2287359" y="3148891"/>
            <a:ext cx="8156052" cy="4116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656"/>
              </a:lnSpc>
            </a:pPr>
            <a:r>
              <a:rPr lang="es-MX" sz="9266" b="1" dirty="0">
                <a:solidFill>
                  <a:srgbClr val="FFFFFF"/>
                </a:solidFill>
                <a:latin typeface="Encode Sans Semi-Bold"/>
                <a:ea typeface="Encode Sans Semi-Bold"/>
                <a:cs typeface="Encode Sans Semi-Bold"/>
                <a:sym typeface="Encode Sans Semi-Bold"/>
              </a:rPr>
              <a:t>Aprobar Solicitud de Proveedor</a:t>
            </a:r>
          </a:p>
        </p:txBody>
      </p:sp>
    </p:spTree>
    <p:extLst>
      <p:ext uri="{BB962C8B-B14F-4D97-AF65-F5344CB8AC3E}">
        <p14:creationId xmlns:p14="http://schemas.microsoft.com/office/powerpoint/2010/main" val="7853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5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659835" y="8505497"/>
            <a:ext cx="2435660" cy="1844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999"/>
              </a:lnSpc>
            </a:pPr>
            <a:r>
              <a:rPr lang="en-US" sz="12999" dirty="0">
                <a:solidFill>
                  <a:srgbClr val="FFFFFF">
                    <a:alpha val="14902"/>
                  </a:srgbClr>
                </a:solidFill>
                <a:latin typeface="General Sans"/>
                <a:ea typeface="General Sans"/>
                <a:cs typeface="General Sans"/>
                <a:sym typeface="General Sans"/>
              </a:rPr>
              <a:t>05.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891928"/>
            <a:ext cx="1228202" cy="511333"/>
          </a:xfrm>
          <a:custGeom>
            <a:avLst/>
            <a:gdLst/>
            <a:ahLst/>
            <a:cxnLst/>
            <a:rect l="l" t="t" r="r" b="b"/>
            <a:pathLst>
              <a:path w="1228202" h="511333">
                <a:moveTo>
                  <a:pt x="0" y="0"/>
                </a:moveTo>
                <a:lnTo>
                  <a:pt x="1228202" y="0"/>
                </a:lnTo>
                <a:lnTo>
                  <a:pt x="1228202" y="511333"/>
                </a:lnTo>
                <a:lnTo>
                  <a:pt x="0" y="51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SV"/>
          </a:p>
        </p:txBody>
      </p:sp>
      <p:sp>
        <p:nvSpPr>
          <p:cNvPr id="4" name="TextBox 4"/>
          <p:cNvSpPr txBox="1"/>
          <p:nvPr/>
        </p:nvSpPr>
        <p:spPr>
          <a:xfrm>
            <a:off x="3215877" y="930203"/>
            <a:ext cx="13195197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530"/>
              </a:lnSpc>
            </a:pP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Aprobar</a:t>
            </a: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Solicitud</a:t>
            </a:r>
            <a:r>
              <a:rPr lang="en-US" sz="6800" b="1" dirty="0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 de </a:t>
            </a:r>
            <a:r>
              <a:rPr lang="en-US" sz="6800" b="1" dirty="0" err="1">
                <a:solidFill>
                  <a:srgbClr val="FFFFFF"/>
                </a:solidFill>
                <a:latin typeface="Encode Sans Semi-Bold"/>
                <a:ea typeface="General Sans Variable Bold"/>
                <a:cs typeface="General Sans Variable Bold"/>
              </a:rPr>
              <a:t>Proveedor</a:t>
            </a: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  <a:p>
            <a:pPr algn="l">
              <a:lnSpc>
                <a:spcPts val="7530"/>
              </a:lnSpc>
            </a:pPr>
            <a:endParaRPr lang="en-US" sz="6800" b="1" dirty="0">
              <a:solidFill>
                <a:srgbClr val="FFFFFF"/>
              </a:solidFill>
              <a:latin typeface="Encode Sans Semi-Bold"/>
              <a:ea typeface="General Sans Variable Bold"/>
              <a:cs typeface="General Sans Variable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2404452"/>
            <a:ext cx="14895490" cy="10465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2800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Recibirá una notificación del Administrador de Ariba con el asunto </a:t>
            </a:r>
            <a:r>
              <a:rPr lang="es-MX" sz="2000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“Acción necesaria: Aprobar solicitud para agregar [nombre de proveedor] como proveedor” </a:t>
            </a:r>
          </a:p>
          <a:p>
            <a:pPr marL="457200" indent="-457200" algn="l">
              <a:lnSpc>
                <a:spcPts val="2800"/>
              </a:lnSpc>
              <a:buFont typeface="+mj-lt"/>
              <a:buAutoNum type="arabicPeriod"/>
            </a:pP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Ingrese al enlace </a:t>
            </a:r>
            <a:r>
              <a:rPr lang="es-MX" sz="2000" b="1" u="sng" dirty="0">
                <a:solidFill>
                  <a:srgbClr val="FDA303"/>
                </a:solidFill>
                <a:latin typeface="General Sans"/>
                <a:ea typeface="General Sans"/>
                <a:cs typeface="General Sans"/>
                <a:sym typeface="General Sans"/>
              </a:rPr>
              <a:t>Haga clic aquí </a:t>
            </a:r>
            <a:r>
              <a:rPr lang="es-MX" sz="2000" dirty="0">
                <a:solidFill>
                  <a:srgbClr val="FFFFFF"/>
                </a:solidFill>
                <a:latin typeface="General Sans"/>
                <a:ea typeface="General Sans"/>
                <a:cs typeface="General Sans"/>
                <a:sym typeface="General Sans"/>
              </a:rPr>
              <a:t>para revisar y/o aprobar la solicitud </a:t>
            </a:r>
          </a:p>
        </p:txBody>
      </p:sp>
      <p:sp>
        <p:nvSpPr>
          <p:cNvPr id="11" name="AutoShape 11"/>
          <p:cNvSpPr/>
          <p:nvPr/>
        </p:nvSpPr>
        <p:spPr>
          <a:xfrm flipV="1">
            <a:off x="3216190" y="1968770"/>
            <a:ext cx="12708000" cy="19034"/>
          </a:xfrm>
          <a:prstGeom prst="line">
            <a:avLst/>
          </a:prstGeom>
          <a:ln w="47625" cap="flat">
            <a:solidFill>
              <a:srgbClr val="FDA30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SV"/>
          </a:p>
        </p:txBody>
      </p:sp>
      <p:pic>
        <p:nvPicPr>
          <p:cNvPr id="12" name="Imagen 6">
            <a:extLst>
              <a:ext uri="{FF2B5EF4-FFF2-40B4-BE49-F238E27FC236}">
                <a16:creationId xmlns:a16="http://schemas.microsoft.com/office/drawing/2014/main" id="{AB0DC18C-C780-187F-CB46-6CCE4309A0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31" t="12856" b="11214"/>
          <a:stretch/>
        </p:blipFill>
        <p:spPr>
          <a:xfrm>
            <a:off x="1028698" y="6235761"/>
            <a:ext cx="13288882" cy="37745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Imagen 8">
            <a:extLst>
              <a:ext uri="{FF2B5EF4-FFF2-40B4-BE49-F238E27FC236}">
                <a16:creationId xmlns:a16="http://schemas.microsoft.com/office/drawing/2014/main" id="{C6F576E1-5ABE-1F91-F5B2-478B8223DA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348"/>
          <a:stretch/>
        </p:blipFill>
        <p:spPr>
          <a:xfrm>
            <a:off x="1028698" y="3564526"/>
            <a:ext cx="13288882" cy="253366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E3C337D107F346AF96B92727E103E4" ma:contentTypeVersion="8" ma:contentTypeDescription="Create a new document." ma:contentTypeScope="" ma:versionID="a35734854649d5280d4a29cd89238f37">
  <xsd:schema xmlns:xsd="http://www.w3.org/2001/XMLSchema" xmlns:xs="http://www.w3.org/2001/XMLSchema" xmlns:p="http://schemas.microsoft.com/office/2006/metadata/properties" xmlns:ns2="353e771e-fa7a-4e99-b3ab-0700c8f452ec" targetNamespace="http://schemas.microsoft.com/office/2006/metadata/properties" ma:root="true" ma:fieldsID="9dccfefefe89f0d38333d66042b5e452" ns2:_="">
    <xsd:import namespace="353e771e-fa7a-4e99-b3ab-0700c8f45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3e771e-fa7a-4e99-b3ab-0700c8f452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1305A0F-AC87-4769-B0C5-A553F860B1F3}"/>
</file>

<file path=customXml/itemProps2.xml><?xml version="1.0" encoding="utf-8"?>
<ds:datastoreItem xmlns:ds="http://schemas.openxmlformats.org/officeDocument/2006/customXml" ds:itemID="{F667F950-747C-4ED1-9630-DD29C85F3FCF}"/>
</file>

<file path=customXml/itemProps3.xml><?xml version="1.0" encoding="utf-8"?>
<ds:datastoreItem xmlns:ds="http://schemas.openxmlformats.org/officeDocument/2006/customXml" ds:itemID="{D460757C-37B5-48CE-91D4-056D277820FF}"/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1220</Words>
  <Application>Microsoft Office PowerPoint</Application>
  <PresentationFormat>Custom</PresentationFormat>
  <Paragraphs>113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Encode Sans Semi-Bold</vt:lpstr>
      <vt:lpstr>Lufga Bold</vt:lpstr>
      <vt:lpstr>Arial</vt:lpstr>
      <vt:lpstr>Questrial</vt:lpstr>
      <vt:lpstr>General Sans</vt:lpstr>
      <vt:lpstr>General Sans Variable Bold</vt:lpstr>
      <vt:lpstr>Calibri</vt:lpstr>
      <vt:lpstr>Clear Sans</vt:lpstr>
      <vt:lpstr>General Sans Light</vt:lpstr>
      <vt:lpstr>Clear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de Presentación</dc:title>
  <cp:lastModifiedBy>Alana Montenegro</cp:lastModifiedBy>
  <cp:revision>4</cp:revision>
  <dcterms:created xsi:type="dcterms:W3CDTF">2006-08-16T00:00:00Z</dcterms:created>
  <dcterms:modified xsi:type="dcterms:W3CDTF">2025-02-05T05:41:53Z</dcterms:modified>
  <dc:identifier>DAGcxIgX5BA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0x01010074E3C337D107F346AF96B92727E103E4</vt:lpwstr>
  </property>
</Properties>
</file>